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60" r:id="rId3"/>
    <p:sldId id="256" r:id="rId4"/>
    <p:sldId id="257" r:id="rId5"/>
    <p:sldId id="258"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79" autoAdjust="0"/>
    <p:restoredTop sz="94660"/>
  </p:normalViewPr>
  <p:slideViewPr>
    <p:cSldViewPr snapToGrid="0">
      <p:cViewPr varScale="1">
        <p:scale>
          <a:sx n="86" d="100"/>
          <a:sy n="86" d="100"/>
        </p:scale>
        <p:origin x="-72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C1B85-39D5-4E6F-AC94-509C72E5D814}" type="datetimeFigureOut">
              <a:rPr lang="en-US" smtClean="0"/>
              <a:pPr/>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19C141-E238-4460-A05E-FEC03F55D4F9}" type="slidenum">
              <a:rPr lang="en-US" smtClean="0"/>
              <a:pPr/>
              <a:t>‹#›</a:t>
            </a:fld>
            <a:endParaRPr lang="en-US"/>
          </a:p>
        </p:txBody>
      </p:sp>
    </p:spTree>
    <p:extLst>
      <p:ext uri="{BB962C8B-B14F-4D97-AF65-F5344CB8AC3E}">
        <p14:creationId xmlns:p14="http://schemas.microsoft.com/office/powerpoint/2010/main" xmlns="" val="81545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544696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xmlns="" val="921650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403995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40951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18605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6270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83019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22632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BBBF1-E764-430D-838A-F164177FDD36}"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419473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BBBF1-E764-430D-838A-F164177FDD36}"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11198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BBBF1-E764-430D-838A-F164177FDD36}"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196476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90830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69671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BBBF1-E764-430D-838A-F164177FDD36}"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253828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2590800" y="269875"/>
            <a:ext cx="8077200" cy="1143000"/>
          </a:xfrm>
        </p:spPr>
        <p:txBody>
          <a:bodyPr>
            <a:normAutofit fontScale="90000"/>
          </a:bodyPr>
          <a:lstStyle/>
          <a:p>
            <a:pPr algn="ctr"/>
            <a:r>
              <a:rPr lang="en-US" sz="4000" dirty="0"/>
              <a:t/>
            </a:r>
            <a:br>
              <a:rPr lang="en-US" sz="4000" dirty="0"/>
            </a:br>
            <a:endParaRPr lang="en-US" sz="4000" dirty="0"/>
          </a:p>
        </p:txBody>
      </p:sp>
      <p:sp>
        <p:nvSpPr>
          <p:cNvPr id="4" name="TextBox 3"/>
          <p:cNvSpPr txBox="1"/>
          <p:nvPr/>
        </p:nvSpPr>
        <p:spPr>
          <a:xfrm>
            <a:off x="4947601" y="770919"/>
            <a:ext cx="291778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بسم الله الرحمن الرحيم </a:t>
            </a:r>
            <a:endPar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3965104" y="1412875"/>
            <a:ext cx="532859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المحاضرة الثانية  </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endParaRPr>
          </a:p>
          <a:p>
            <a:pPr lvl="0" algn="ctr"/>
            <a:r>
              <a:rPr lang="ar-EG" sz="3200" b="1" dirty="0" smtClean="0"/>
              <a:t>لماذا ندرس علم </a:t>
            </a:r>
            <a:r>
              <a:rPr lang="ar-EG" sz="3200" b="1" dirty="0" smtClean="0"/>
              <a:t>الاجتماع؟ </a:t>
            </a:r>
            <a:endParaRPr kumimoji="0" lang="en-GB" sz="3200" b="1" i="0" u="none" strike="noStrike" kern="1200" cap="none" spc="0" normalizeH="0" baseline="0" noProof="0" dirty="0">
              <a:ln>
                <a:noFill/>
              </a:ln>
              <a:solidFill>
                <a:prstClr val="black"/>
              </a:solidFill>
              <a:effectLst/>
              <a:uLnTx/>
              <a:uFillTx/>
              <a:latin typeface="Calibri" panose="020F0502020204030204"/>
            </a:endParaRPr>
          </a:p>
        </p:txBody>
      </p:sp>
      <p:pic>
        <p:nvPicPr>
          <p:cNvPr id="8194" name="Picture 2" descr="شعار جامعة بنها الجديد"/>
          <p:cNvPicPr>
            <a:picLocks noChangeAspect="1" noChangeArrowheads="1"/>
          </p:cNvPicPr>
          <p:nvPr/>
        </p:nvPicPr>
        <p:blipFill>
          <a:blip r:embed="rId5" cstate="email">
            <a:extLst>
              <a:ext uri="{28A0092B-C50C-407E-A947-70E740481C1C}">
                <a14:useLocalDpi xmlns:a14="http://schemas.microsoft.com/office/drawing/2010/main" xmlns="" val="0"/>
              </a:ext>
            </a:extLst>
          </a:blip>
          <a:srcRect/>
          <a:stretch>
            <a:fillRect/>
          </a:stretch>
        </p:blipFill>
        <p:spPr bwMode="auto">
          <a:xfrm>
            <a:off x="5748316" y="0"/>
            <a:ext cx="1371600" cy="764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2224401" y="3072606"/>
            <a:ext cx="8466725" cy="954107"/>
          </a:xfrm>
          <a:prstGeom prst="rect">
            <a:avLst/>
          </a:prstGeom>
        </p:spPr>
        <p:txBody>
          <a:bodyPr wrap="square">
            <a:spAutoFit/>
          </a:bodyPr>
          <a:lstStyle/>
          <a:p>
            <a:pPr algn="ctr">
              <a:defRPr/>
            </a:pPr>
            <a:r>
              <a:rPr lang="en-US" sz="2800" b="1" i="1" dirty="0">
                <a:solidFill>
                  <a:prstClr val="black"/>
                </a:solidFill>
                <a:cs typeface="Arial" panose="020B0604020202020204" pitchFamily="34" charset="0"/>
              </a:rPr>
              <a:t>Sociological texts</a:t>
            </a:r>
            <a:r>
              <a:rPr lang="ar-EG" sz="2800" b="1" i="1" dirty="0">
                <a:solidFill>
                  <a:prstClr val="black"/>
                </a:solidFill>
              </a:rPr>
              <a:t> </a:t>
            </a:r>
            <a:endParaRPr lang="en-US" sz="2800" b="1" i="1" dirty="0">
              <a:solidFill>
                <a:prstClr val="black"/>
              </a:solidFill>
              <a:cs typeface="Arial" panose="020B0604020202020204" pitchFamily="34" charset="0"/>
            </a:endParaRPr>
          </a:p>
          <a:p>
            <a:pPr lvl="0" algn="ctr">
              <a:defRPr/>
            </a:pPr>
            <a:r>
              <a:rPr lang="ar-EG" sz="2800" b="1" i="1">
                <a:solidFill>
                  <a:prstClr val="black"/>
                </a:solidFill>
              </a:rPr>
              <a:t>نصوص اجتماعية</a:t>
            </a:r>
            <a:endParaRPr lang="ar-EG" sz="2800" b="1" i="1" dirty="0">
              <a:solidFill>
                <a:prstClr val="black"/>
              </a:solidFill>
            </a:endParaRPr>
          </a:p>
        </p:txBody>
      </p:sp>
      <p:sp>
        <p:nvSpPr>
          <p:cNvPr id="9" name="Rectangle 8"/>
          <p:cNvSpPr/>
          <p:nvPr/>
        </p:nvSpPr>
        <p:spPr>
          <a:xfrm>
            <a:off x="2325532" y="4589513"/>
            <a:ext cx="8466725"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prstClr val="black"/>
                </a:solidFill>
                <a:effectLst/>
                <a:uLnTx/>
                <a:uFillTx/>
                <a:latin typeface="Calibri" panose="020F0502020204030204"/>
                <a:ea typeface="+mn-ea"/>
                <a:cs typeface="+mn-cs"/>
              </a:rPr>
              <a:t>By </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DR.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Karima</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samer</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el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hosary</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40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xmlns="" val="57740898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4893647"/>
          </a:xfrm>
          <a:prstGeom prst="rect">
            <a:avLst/>
          </a:prstGeom>
        </p:spPr>
        <p:txBody>
          <a:bodyPr wrap="square">
            <a:spAutoFit/>
          </a:bodyPr>
          <a:lstStyle/>
          <a:p>
            <a:r>
              <a:rPr lang="en-US" sz="2400" dirty="0"/>
              <a:t>Why study  sociology? Sociology  is  an  interesting  subject  to  study  both  at  undergraduate and  graduate  level.  It  prepares  a  student  for  lifetime  of  change  by increasing  your  admiration  of  multiplicity,  willingness  to  learn,  adopting lifelong  skills  such  as  analyzing  data's,  writing  and  transcribing.  Build your  knowledge  about  human  behavior,  social  organization,  culture,  and social  change.  Are  you  captivated  about  human  behavior?  Are  you interested  in  finding  out  what  is  going  on  around  the  world,  Are interested  in  making  positive  and  remarkable  effect  to  policies?  Then sociology  might be  your last  bus  stop......... Sociology  will  help  you  look  deeply  and  neutrally  into  societal  issues.  It throws  its.  focus  to  how  societies  balance  together  and  change,  and  the cost of that social change.  A  study  of Sociology  provides  the theoretical  tools  and  methods  for  understanding  the  social  issues  that affects  society  be  it  group  attitudes,  values,  behaviors,  families, consumers,  governments  and  organizations.</a:t>
            </a:r>
          </a:p>
        </p:txBody>
      </p:sp>
    </p:spTree>
    <p:extLst>
      <p:ext uri="{BB962C8B-B14F-4D97-AF65-F5344CB8AC3E}">
        <p14:creationId xmlns:p14="http://schemas.microsoft.com/office/powerpoint/2010/main" xmlns="" val="408635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455" y="169021"/>
            <a:ext cx="11471563" cy="4524315"/>
          </a:xfrm>
          <a:prstGeom prst="rect">
            <a:avLst/>
          </a:prstGeom>
        </p:spPr>
        <p:txBody>
          <a:bodyPr wrap="square">
            <a:spAutoFit/>
          </a:bodyPr>
          <a:lstStyle/>
          <a:p>
            <a:pPr algn="r"/>
            <a:r>
              <a:rPr lang="ar-EG" sz="4800" dirty="0" smtClean="0"/>
              <a:t>لماذا ندرس </a:t>
            </a:r>
            <a:r>
              <a:rPr lang="ar-EG" sz="4800" smtClean="0"/>
              <a:t>علم الاجتماع؟</a:t>
            </a:r>
          </a:p>
          <a:p>
            <a:pPr algn="r"/>
            <a:r>
              <a:rPr lang="ar-EG" sz="4800" smtClean="0"/>
              <a:t>علم </a:t>
            </a:r>
            <a:r>
              <a:rPr lang="ar-EG" sz="4800" dirty="0"/>
              <a:t>الاجتماع هو موضوع مثير للاهتمام </a:t>
            </a:r>
            <a:r>
              <a:rPr lang="ar-EG" sz="4800" dirty="0" smtClean="0"/>
              <a:t>والدراسة </a:t>
            </a:r>
            <a:r>
              <a:rPr lang="ar-EG" sz="4800" dirty="0" smtClean="0"/>
              <a:t>سواء للباحث </a:t>
            </a:r>
            <a:r>
              <a:rPr lang="ar-EG" sz="4800" dirty="0" err="1" smtClean="0"/>
              <a:t>الجامعى</a:t>
            </a:r>
            <a:r>
              <a:rPr lang="ar-EG" sz="4800" dirty="0" smtClean="0"/>
              <a:t> أو الخريج</a:t>
            </a:r>
            <a:r>
              <a:rPr lang="ar-EG" sz="4800" dirty="0" smtClean="0"/>
              <a:t>. </a:t>
            </a:r>
            <a:r>
              <a:rPr lang="ar-EG" sz="4800" dirty="0" smtClean="0"/>
              <a:t>حيث </a:t>
            </a:r>
            <a:r>
              <a:rPr lang="ar-EG" sz="4800" dirty="0" smtClean="0"/>
              <a:t>تعد </a:t>
            </a:r>
            <a:r>
              <a:rPr lang="ar-EG" sz="4800" dirty="0"/>
              <a:t>الطالب للتغيير مدى الحياة من خلال زيادة </a:t>
            </a:r>
            <a:r>
              <a:rPr lang="ar-EG" sz="4800" dirty="0" err="1" smtClean="0"/>
              <a:t>إهتمامه</a:t>
            </a:r>
            <a:r>
              <a:rPr lang="ar-EG" sz="4800" dirty="0" smtClean="0"/>
              <a:t> </a:t>
            </a:r>
            <a:r>
              <a:rPr lang="ar-EG" sz="4800" dirty="0"/>
              <a:t>بالتعددية، والاستعداد للتعلم، واعتماد مهارات مدى الحياة مثل تحليل البيانات والكتابة والنسخ. </a:t>
            </a:r>
            <a:endParaRPr lang="en-US" sz="4800" dirty="0"/>
          </a:p>
        </p:txBody>
      </p:sp>
    </p:spTree>
    <p:extLst>
      <p:ext uri="{BB962C8B-B14F-4D97-AF65-F5344CB8AC3E}">
        <p14:creationId xmlns:p14="http://schemas.microsoft.com/office/powerpoint/2010/main" xmlns="" val="230212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0163" y="447377"/>
            <a:ext cx="10572750" cy="5909310"/>
          </a:xfrm>
          <a:prstGeom prst="rect">
            <a:avLst/>
          </a:prstGeom>
          <a:noFill/>
        </p:spPr>
        <p:txBody>
          <a:bodyPr wrap="square" lIns="91440" tIns="45720" rIns="91440" bIns="45720">
            <a:spAutoFit/>
          </a:bodyPr>
          <a:lstStyle/>
          <a:p>
            <a:pPr algn="r"/>
            <a:r>
              <a:rPr lang="ar-EG" sz="5400" dirty="0"/>
              <a:t>كما أنها تمكنك من بناء معرفتك حول السلوك البشري، التنظيم الاجتماعي، الثقافة، والتغير الاجتماعي. وتطرح التساؤلات حول </a:t>
            </a:r>
            <a:r>
              <a:rPr lang="ar-EG" sz="5400" dirty="0" smtClean="0"/>
              <a:t>مدى اهتمامك </a:t>
            </a:r>
            <a:r>
              <a:rPr lang="ar-EG" sz="5400" dirty="0"/>
              <a:t>بالتعرف علي السلوك البشري؟ </a:t>
            </a:r>
            <a:r>
              <a:rPr lang="ar-EG" sz="5400" dirty="0" smtClean="0"/>
              <a:t>ومعرفة </a:t>
            </a:r>
            <a:r>
              <a:rPr lang="ar-EG" sz="5400" dirty="0"/>
              <a:t>ما يجري في مختلف أنحاء العالم؟ </a:t>
            </a:r>
            <a:r>
              <a:rPr lang="ar-EG" sz="5400" dirty="0" smtClean="0"/>
              <a:t>أيضا التعرف على </a:t>
            </a:r>
            <a:r>
              <a:rPr lang="ar-EG" sz="5400" dirty="0" err="1" smtClean="0"/>
              <a:t>امكانية</a:t>
            </a:r>
            <a:r>
              <a:rPr lang="ar-EG" sz="5400" dirty="0" smtClean="0"/>
              <a:t> </a:t>
            </a:r>
            <a:r>
              <a:rPr lang="ar-EG" sz="5400" dirty="0" smtClean="0"/>
              <a:t>تحقيق </a:t>
            </a:r>
            <a:r>
              <a:rPr lang="ar-EG" sz="5400" dirty="0"/>
              <a:t>تأثير إيجابي ومميز للسياسات؟ ...... </a:t>
            </a:r>
            <a:endParaRPr lang="en-US" sz="5400" dirty="0"/>
          </a:p>
        </p:txBody>
      </p:sp>
    </p:spTree>
    <p:extLst>
      <p:ext uri="{BB962C8B-B14F-4D97-AF65-F5344CB8AC3E}">
        <p14:creationId xmlns:p14="http://schemas.microsoft.com/office/powerpoint/2010/main" xmlns="" val="361528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09835"/>
            <a:ext cx="11088985" cy="6740307"/>
          </a:xfrm>
          <a:prstGeom prst="rect">
            <a:avLst/>
          </a:prstGeom>
          <a:noFill/>
        </p:spPr>
        <p:txBody>
          <a:bodyPr wrap="square" lIns="91440" tIns="45720" rIns="91440" bIns="45720">
            <a:spAutoFit/>
          </a:bodyPr>
          <a:lstStyle/>
          <a:p>
            <a:pPr algn="r"/>
            <a:r>
              <a:rPr lang="ar-EG" sz="5400" dirty="0"/>
              <a:t>علم الاجتماع سيساعدك على النظر بعمق و حيادية في القضايا الإجتماعية. إنه يركز  على كيفية توازن المجتمعات مع التغيرات، وتكلفة ذلك التغيير الاجتماعي. كما توفر دراسة علم الاجتماع الأدوات والأساليب النظرية لفهم القضايا الاجتماعية التي تؤثر على المجتمع سواء كانت مواقف الجماعة أو القيم أو السلوكيات أو الأسر أو المستهلكين أو الحكومات أو المنظمات.</a:t>
            </a:r>
            <a:endParaRPr lang="en-US" sz="5400" dirty="0"/>
          </a:p>
        </p:txBody>
      </p:sp>
    </p:spTree>
    <p:extLst>
      <p:ext uri="{BB962C8B-B14F-4D97-AF65-F5344CB8AC3E}">
        <p14:creationId xmlns:p14="http://schemas.microsoft.com/office/powerpoint/2010/main" xmlns="" val="3047546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46936" y="2381380"/>
            <a:ext cx="3711465" cy="2800221"/>
          </a:xfrm>
          <a:prstGeom prst="rect">
            <a:avLst/>
          </a:prstGeom>
          <a:noFill/>
        </p:spPr>
        <p:txBody>
          <a:bodyPr wrap="square" rtlCol="0">
            <a:normAutofit/>
          </a:bodyPr>
          <a:lstStyle/>
          <a:p>
            <a:r>
              <a:rPr lang="en-US" sz="6600" dirty="0"/>
              <a:t>Thank you</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xmlns=""/>
              </a:ext>
            </a:extLst>
          </a:blip>
          <a:srcRect/>
          <a:stretch/>
        </p:blipFill>
        <p:spPr>
          <a:xfrm>
            <a:off x="3053862" y="1514198"/>
            <a:ext cx="3042138" cy="3057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25425218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348</Words>
  <Application>Microsoft Office PowerPoint</Application>
  <PresentationFormat>مخصص</PresentationFormat>
  <Paragraphs>16</Paragraphs>
  <Slides>6</Slides>
  <Notes>2</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Office Theme</vt:lpstr>
      <vt:lpstr> </vt:lpstr>
      <vt:lpstr>الشريحة 2</vt:lpstr>
      <vt:lpstr>الشريحة 3</vt:lpstr>
      <vt:lpstr>الشريحة 4</vt:lpstr>
      <vt:lpstr>الشريحة 5</vt:lpstr>
      <vt:lpstr>الشريحة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 PC</dc:creator>
  <cp:lastModifiedBy>Dr Karema-PC</cp:lastModifiedBy>
  <cp:revision>25</cp:revision>
  <dcterms:created xsi:type="dcterms:W3CDTF">2020-10-17T16:02:28Z</dcterms:created>
  <dcterms:modified xsi:type="dcterms:W3CDTF">2021-04-19T19:00:16Z</dcterms:modified>
</cp:coreProperties>
</file>